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4" r:id="rId4"/>
    <p:sldId id="267" r:id="rId5"/>
    <p:sldId id="263" r:id="rId6"/>
    <p:sldId id="257" r:id="rId7"/>
    <p:sldId id="259" r:id="rId8"/>
    <p:sldId id="260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35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3.jpeg>
</file>

<file path=ppt/media/image4.png>
</file>

<file path=ppt/media/image5.jpe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3117-BA2B-4E30-8986-9F9D99B85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F0B749-1DD0-4C82-BDEE-456BED25E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8BFA0-FEA5-417F-A0E7-5F4F15E5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A7CF8-1425-43DF-AB41-57BAC5A76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0C06C-5379-4D2B-83D3-DC6C5956C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24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42961-6144-444A-9D2D-87FD00CFB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BC71B-94F7-47C6-84B1-3597AA621E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AB1EC-2FCD-426A-B434-4DE71EEBA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9EFB3-7CA9-46C6-93F1-E2A5E953E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66D48-0AD2-46D8-9E39-F68155527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345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4EDE87-3563-464E-B703-1EFC13B438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70BB0-77F0-4FCA-A101-BF6448F466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1A68B-F8A0-458D-AA1E-F47730209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689FB-3034-4823-B89C-83105BBBC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1D952-6278-478E-9303-16D1AE809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1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D3BE6-101E-4211-BCB4-A15946929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2DB49-240C-4F87-9DD2-1CBFB7F6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0BCFA-FDAC-4F3F-B976-4284FA08E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906BC-10C4-4407-91DE-C82AE1399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E58BC-50F8-4EB2-8B85-065029D65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E6845-E71E-42C9-B8FE-3CA4ACF2E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9500C-21A8-48F6-BFA2-E2F793C77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39428-9BFB-4F9F-AC52-EF15A069E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7D815-8EEE-4BA7-BBDD-4C0B757D6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92E9A-F9CB-45D0-9DF8-7F068CDB1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27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59CA0-B75D-42A3-BC26-2FB0C6D3E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650EA-4D00-4904-9B89-C0D1B3F781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D2548-5B81-45CD-BF52-1CBF920C9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C874F1-EBB0-4A70-B3F1-F4552EBB1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23B7C-0067-4EF8-89E1-FABDBAB05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8CD24-717E-4172-97E0-A4B17EA27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7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F7954-5982-449F-BAAF-D6F2718E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E0F34-9F10-475D-BD2C-E1698F5DC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EF3919-2F17-438B-BB0A-812833F83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C55E21-C8FE-4EB8-83D9-1C24A897F6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B101A3-1E35-40C8-883E-8B2DDBC324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8E2612-F2CB-4437-9AA3-20B131BB1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919F69-0BBC-4FCC-BFC0-DB3663D5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206B6F-F513-4EC2-9257-03C28AF0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254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F04AF-8989-47F4-B779-B50E3D959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0A9561-F338-4F65-BA84-9D82EFDED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5EC951-619E-4921-ABCF-11CAB37A3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476EEA-FBE4-43DF-B41F-F59C1CDE6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01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B8E746-30BE-4CEB-AA20-A129E7CDB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8E75BD-9099-4724-82B1-38DBD14D2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E0EBA-EAC6-4C13-A021-FE7AD9167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448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E8F9D-A14B-4F58-81B2-60EA46104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37750-45A3-44F3-B24A-C54B8340F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37FDC2-1367-4343-BA8C-3DAD8CDF3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9EF7A3-64E8-4E8D-9F9E-BDE05D490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B09602-4ACD-4DD1-9469-344889A51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1F0FEE-9EE3-4212-ACB7-82C20E2A9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65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F1E23-9232-47D1-B185-B09D195CF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47F20B-0922-4030-8B85-CD96E775B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E3D4BC-E5FA-4562-B1A2-EF4AD110AF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B1B0D-285A-477C-BD88-E2A884D63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84B3A-1D35-4421-BEE3-A6EF65D2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BC5B6-3465-4F4E-B77C-385016099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75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17DA47-3A68-4CC8-AAD1-870346814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0CCDB-BB3A-4F8C-AACC-A2426B379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F02A8-CF34-4299-B5F6-2FA29DA14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7ABC5-8B5B-4432-A367-5C631C868E67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70867-F2B3-4954-9606-5486A86B6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F4BBF-FC44-4234-BBFE-735D87D6E3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E6FFD-741F-406B-BFA1-18E398B7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1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1.png"/><Relationship Id="rId7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B8057-0BD6-4054-8449-6A333E3B33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FDA308-7125-4B2A-91F4-1F3DF5BB1F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68025D-663A-40F9-A40B-214B32CD7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Before we get started</a:t>
            </a:r>
          </a:p>
        </p:txBody>
      </p:sp>
      <p:pic>
        <p:nvPicPr>
          <p:cNvPr id="1026" name="Picture 2" descr="Common Mistakes When Contacting Wholesale Distributors For ...">
            <a:extLst>
              <a:ext uri="{FF2B5EF4-FFF2-40B4-BE49-F238E27FC236}">
                <a16:creationId xmlns:a16="http://schemas.microsoft.com/office/drawing/2014/main" id="{2CCD442C-0E67-4F28-B72D-831ECFCC54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8698" y="1675227"/>
            <a:ext cx="9874604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8006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025D-663A-40F9-A40B-214B32CD7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33" y="243536"/>
            <a:ext cx="6321629" cy="555233"/>
          </a:xfrm>
        </p:spPr>
        <p:txBody>
          <a:bodyPr>
            <a:normAutofit fontScale="90000"/>
          </a:bodyPr>
          <a:lstStyle/>
          <a:p>
            <a:r>
              <a:rPr lang="en-US" dirty="0"/>
              <a:t>About me</a:t>
            </a:r>
          </a:p>
        </p:txBody>
      </p:sp>
      <p:pic>
        <p:nvPicPr>
          <p:cNvPr id="2050" name="Picture 2" descr="https://scontent-ort2-1.xx.fbcdn.net/v/t1.0-9/82466158_10163197078230160_280541830641090560_o.jpg?_nc_cat=106&amp;_nc_sid=09cbfe&amp;_nc_ohc=4s5Yix8mI3MAX9frGll&amp;_nc_ht=scontent-ort2-1.xx&amp;oh=6892be2a3d10f67155c6803aa2173570&amp;oe=5E9AD1AA">
            <a:extLst>
              <a:ext uri="{FF2B5EF4-FFF2-40B4-BE49-F238E27FC236}">
                <a16:creationId xmlns:a16="http://schemas.microsoft.com/office/drawing/2014/main" id="{EA18A8D9-8311-4994-B907-8E32C9020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766" y="3957320"/>
            <a:ext cx="2790767" cy="209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8D23A5-F142-46E6-967E-476E5B83CA00}"/>
              </a:ext>
            </a:extLst>
          </p:cNvPr>
          <p:cNvSpPr txBox="1"/>
          <p:nvPr/>
        </p:nvSpPr>
        <p:spPr>
          <a:xfrm>
            <a:off x="3883843" y="970960"/>
            <a:ext cx="317522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Manager Analytics, Krakow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Team of 8 people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~$4B Segment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~10 years python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 years financial analyst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r>
              <a:rPr lang="en-US" dirty="0"/>
              <a:t>Outside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Kayaking, hiking, cooking</a:t>
            </a:r>
          </a:p>
        </p:txBody>
      </p:sp>
      <p:pic>
        <p:nvPicPr>
          <p:cNvPr id="2052" name="Picture 4" descr="https://scontent-ort2-1.xx.fbcdn.net/v/t31.0-8/10497437_10154511733420160_6452279469894030001_o.jpg?_nc_cat=100&amp;_nc_sid=730e14&amp;_nc_ohc=sCUt9PEbtoEAX-eyVeM&amp;_nc_ht=scontent-ort2-1.xx&amp;oh=de8a7886f53ec9c78146f220b3336fea&amp;oe=5E9B89A6">
            <a:extLst>
              <a:ext uri="{FF2B5EF4-FFF2-40B4-BE49-F238E27FC236}">
                <a16:creationId xmlns:a16="http://schemas.microsoft.com/office/drawing/2014/main" id="{E89B2FFA-7462-46EF-9042-81B49DED8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33" y="3429000"/>
            <a:ext cx="2614875" cy="1956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being cropped">
            <a:extLst>
              <a:ext uri="{FF2B5EF4-FFF2-40B4-BE49-F238E27FC236}">
                <a16:creationId xmlns:a16="http://schemas.microsoft.com/office/drawing/2014/main" id="{BAC32199-9F4E-4494-8309-8BCCFB32F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33" y="1081912"/>
            <a:ext cx="1612934" cy="2063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E8BA084-3FBC-4286-8623-0B18171E83C0}"/>
              </a:ext>
            </a:extLst>
          </p:cNvPr>
          <p:cNvSpPr txBox="1"/>
          <p:nvPr/>
        </p:nvSpPr>
        <p:spPr>
          <a:xfrm>
            <a:off x="7966640" y="970959"/>
            <a:ext cx="344126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Business Case for data products</a:t>
            </a:r>
          </a:p>
          <a:p>
            <a:r>
              <a:rPr lang="en-US" dirty="0"/>
              <a:t>Install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control (git)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First exercises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A1D4DCA4-E03A-452F-9403-C5E35754D174}"/>
              </a:ext>
            </a:extLst>
          </p:cNvPr>
          <p:cNvSpPr txBox="1">
            <a:spLocks/>
          </p:cNvSpPr>
          <p:nvPr/>
        </p:nvSpPr>
        <p:spPr>
          <a:xfrm>
            <a:off x="7549266" y="243535"/>
            <a:ext cx="4469296" cy="555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276720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4BFFB6B3-541A-4D22-ABB6-9E32074BA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54C40FC-7A21-4AF8-9BC1-DB8EFED1E3B1}"/>
              </a:ext>
            </a:extLst>
          </p:cNvPr>
          <p:cNvSpPr txBox="1">
            <a:spLocks/>
          </p:cNvSpPr>
          <p:nvPr/>
        </p:nvSpPr>
        <p:spPr>
          <a:xfrm>
            <a:off x="594740" y="132583"/>
            <a:ext cx="6321629" cy="555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/>
              <a:t>Krzysztof Gałka</a:t>
            </a:r>
            <a:endParaRPr lang="en-US" dirty="0"/>
          </a:p>
        </p:txBody>
      </p:sp>
      <p:sp>
        <p:nvSpPr>
          <p:cNvPr id="11" name="TextBox 2">
            <a:extLst>
              <a:ext uri="{FF2B5EF4-FFF2-40B4-BE49-F238E27FC236}">
                <a16:creationId xmlns:a16="http://schemas.microsoft.com/office/drawing/2014/main" id="{B35DAE18-50ED-4747-8B5C-854FA14A7F81}"/>
              </a:ext>
            </a:extLst>
          </p:cNvPr>
          <p:cNvSpPr txBox="1"/>
          <p:nvPr/>
        </p:nvSpPr>
        <p:spPr>
          <a:xfrm>
            <a:off x="3862690" y="970959"/>
            <a:ext cx="250530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/>
              <a:t>Engineer</a:t>
            </a: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/>
              <a:t>Mechatronics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/>
              <a:t>Industrial</a:t>
            </a:r>
            <a:r>
              <a:rPr lang="pl-PL" dirty="0"/>
              <a:t> automation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Business</a:t>
            </a:r>
            <a:endParaRPr lang="en-US" dirty="0"/>
          </a:p>
          <a:p>
            <a:endParaRPr lang="en-US" dirty="0"/>
          </a:p>
          <a:p>
            <a:r>
              <a:rPr lang="en-US" dirty="0"/>
              <a:t>Outside work</a:t>
            </a:r>
            <a:r>
              <a:rPr lang="pl-PL" dirty="0"/>
              <a:t>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/>
              <a:t>Skiing</a:t>
            </a: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3d printing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/>
              <a:t>Solving</a:t>
            </a:r>
            <a:r>
              <a:rPr lang="pl-PL" dirty="0"/>
              <a:t> </a:t>
            </a:r>
            <a:r>
              <a:rPr lang="pl-PL" dirty="0" err="1"/>
              <a:t>problems</a:t>
            </a: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/>
              <a:t>Cycling</a:t>
            </a: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/>
              <a:t>Kitesurfing</a:t>
            </a:r>
            <a:endParaRPr lang="en-US" dirty="0"/>
          </a:p>
        </p:txBody>
      </p:sp>
      <p:sp>
        <p:nvSpPr>
          <p:cNvPr id="12" name="TextBox 29">
            <a:extLst>
              <a:ext uri="{FF2B5EF4-FFF2-40B4-BE49-F238E27FC236}">
                <a16:creationId xmlns:a16="http://schemas.microsoft.com/office/drawing/2014/main" id="{5EA9F56D-7DC6-4DE9-8A63-8BFA8A6803BB}"/>
              </a:ext>
            </a:extLst>
          </p:cNvPr>
          <p:cNvSpPr txBox="1"/>
          <p:nvPr/>
        </p:nvSpPr>
        <p:spPr>
          <a:xfrm>
            <a:off x="7960377" y="970959"/>
            <a:ext cx="344126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Business Case for data products</a:t>
            </a:r>
          </a:p>
          <a:p>
            <a:r>
              <a:rPr lang="en-US" dirty="0"/>
              <a:t>Install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control (git)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First exercises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34036DE-2711-47D6-A01F-600C089005DA}"/>
              </a:ext>
            </a:extLst>
          </p:cNvPr>
          <p:cNvSpPr txBox="1">
            <a:spLocks/>
          </p:cNvSpPr>
          <p:nvPr/>
        </p:nvSpPr>
        <p:spPr>
          <a:xfrm>
            <a:off x="7960377" y="132583"/>
            <a:ext cx="4469296" cy="555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Agenda</a:t>
            </a:r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639AF26F-B042-4692-B8D1-925C385543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690" y="4528086"/>
            <a:ext cx="1852808" cy="1803400"/>
          </a:xfrm>
          <a:prstGeom prst="rect">
            <a:avLst/>
          </a:prstGeom>
        </p:spPr>
      </p:pic>
      <p:pic>
        <p:nvPicPr>
          <p:cNvPr id="15" name="Obraz 14">
            <a:extLst>
              <a:ext uri="{FF2B5EF4-FFF2-40B4-BE49-F238E27FC236}">
                <a16:creationId xmlns:a16="http://schemas.microsoft.com/office/drawing/2014/main" id="{81B4F7DC-5CA1-4DDA-8ED6-FCCEDF499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109" y="4528086"/>
            <a:ext cx="2780640" cy="1853760"/>
          </a:xfrm>
          <a:prstGeom prst="rect">
            <a:avLst/>
          </a:prstGeom>
        </p:spPr>
      </p:pic>
      <p:pic>
        <p:nvPicPr>
          <p:cNvPr id="16" name="Obraz 15">
            <a:extLst>
              <a:ext uri="{FF2B5EF4-FFF2-40B4-BE49-F238E27FC236}">
                <a16:creationId xmlns:a16="http://schemas.microsoft.com/office/drawing/2014/main" id="{3994FF0D-A597-436F-B501-1C65601C8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40" y="4549310"/>
            <a:ext cx="2780640" cy="1853760"/>
          </a:xfrm>
          <a:prstGeom prst="rect">
            <a:avLst/>
          </a:prstGeom>
        </p:spPr>
      </p:pic>
      <p:pic>
        <p:nvPicPr>
          <p:cNvPr id="17" name="Obraz 16">
            <a:extLst>
              <a:ext uri="{FF2B5EF4-FFF2-40B4-BE49-F238E27FC236}">
                <a16:creationId xmlns:a16="http://schemas.microsoft.com/office/drawing/2014/main" id="{EB116091-E410-487D-8373-84D2FC5622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991" y="4528086"/>
            <a:ext cx="1852808" cy="1852808"/>
          </a:xfrm>
          <a:prstGeom prst="rect">
            <a:avLst/>
          </a:prstGeom>
        </p:spPr>
      </p:pic>
      <p:pic>
        <p:nvPicPr>
          <p:cNvPr id="18" name="Obraz 17">
            <a:extLst>
              <a:ext uri="{FF2B5EF4-FFF2-40B4-BE49-F238E27FC236}">
                <a16:creationId xmlns:a16="http://schemas.microsoft.com/office/drawing/2014/main" id="{CD5E50BD-9A29-4518-AF89-A7A0A64228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40" y="674296"/>
            <a:ext cx="2179192" cy="3268788"/>
          </a:xfrm>
          <a:prstGeom prst="rect">
            <a:avLst/>
          </a:prstGeom>
        </p:spPr>
      </p:pic>
      <p:sp>
        <p:nvSpPr>
          <p:cNvPr id="19" name="pole tekstowe 18">
            <a:extLst>
              <a:ext uri="{FF2B5EF4-FFF2-40B4-BE49-F238E27FC236}">
                <a16:creationId xmlns:a16="http://schemas.microsoft.com/office/drawing/2014/main" id="{E5455CFE-E01C-4289-9BC9-B97B8CE21DB3}"/>
              </a:ext>
            </a:extLst>
          </p:cNvPr>
          <p:cNvSpPr txBox="1"/>
          <p:nvPr/>
        </p:nvSpPr>
        <p:spPr>
          <a:xfrm>
            <a:off x="517954" y="3948040"/>
            <a:ext cx="3223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I </a:t>
            </a:r>
            <a:r>
              <a:rPr lang="pl-PL" dirty="0" err="1"/>
              <a:t>am</a:t>
            </a:r>
            <a:r>
              <a:rPr lang="pl-PL" dirty="0"/>
              <a:t> a </a:t>
            </a:r>
            <a:r>
              <a:rPr lang="pl-PL" dirty="0" err="1"/>
              <a:t>horse</a:t>
            </a:r>
            <a:r>
              <a:rPr lang="pl-PL" dirty="0"/>
              <a:t>. I </a:t>
            </a:r>
            <a:r>
              <a:rPr lang="pl-PL" dirty="0" err="1"/>
              <a:t>can’t</a:t>
            </a:r>
            <a:r>
              <a:rPr lang="pl-PL" dirty="0"/>
              <a:t> </a:t>
            </a:r>
            <a:r>
              <a:rPr lang="pl-PL" dirty="0" err="1"/>
              <a:t>help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… ;(</a:t>
            </a:r>
          </a:p>
        </p:txBody>
      </p:sp>
    </p:spTree>
    <p:extLst>
      <p:ext uri="{BB962C8B-B14F-4D97-AF65-F5344CB8AC3E}">
        <p14:creationId xmlns:p14="http://schemas.microsoft.com/office/powerpoint/2010/main" val="840983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87C6-CDCC-4F57-8C2F-434FA9635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Product Business Case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F4A27-137F-4929-9134-CFC1C02A7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Bonus Incentive Plans</a:t>
            </a:r>
          </a:p>
          <a:p>
            <a:r>
              <a:rPr lang="en-US" dirty="0"/>
              <a:t>~1,000 participants</a:t>
            </a:r>
          </a:p>
          <a:p>
            <a:r>
              <a:rPr lang="en-US" dirty="0"/>
              <a:t>$$ costs in the millions</a:t>
            </a:r>
          </a:p>
        </p:txBody>
      </p:sp>
    </p:spTree>
    <p:extLst>
      <p:ext uri="{BB962C8B-B14F-4D97-AF65-F5344CB8AC3E}">
        <p14:creationId xmlns:p14="http://schemas.microsoft.com/office/powerpoint/2010/main" val="2240036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025D-663A-40F9-A40B-214B32CD7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33" y="243536"/>
            <a:ext cx="11353800" cy="555233"/>
          </a:xfrm>
        </p:spPr>
        <p:txBody>
          <a:bodyPr>
            <a:normAutofit fontScale="90000"/>
          </a:bodyPr>
          <a:lstStyle/>
          <a:p>
            <a:r>
              <a:rPr lang="en-US" dirty="0"/>
              <a:t>Calculating Bonus Plans for ~1,000 people world wide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01F635F-E093-4CBE-91D9-47271D7CFF0C}"/>
              </a:ext>
            </a:extLst>
          </p:cNvPr>
          <p:cNvSpPr/>
          <p:nvPr/>
        </p:nvSpPr>
        <p:spPr>
          <a:xfrm rot="5400000">
            <a:off x="2777144" y="-614154"/>
            <a:ext cx="5486400" cy="8727658"/>
          </a:xfrm>
          <a:prstGeom prst="triangle">
            <a:avLst>
              <a:gd name="adj" fmla="val 4949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F46B08-5A02-461F-900C-8554A11FDD92}"/>
              </a:ext>
            </a:extLst>
          </p:cNvPr>
          <p:cNvSpPr txBox="1"/>
          <p:nvPr/>
        </p:nvSpPr>
        <p:spPr>
          <a:xfrm>
            <a:off x="2375120" y="2009291"/>
            <a:ext cx="1633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TED Indirect Sales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TED Direct Sales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A8D49B-085A-4B7D-83DF-EEF72AB30FCC}"/>
              </a:ext>
            </a:extLst>
          </p:cNvPr>
          <p:cNvSpPr txBox="1"/>
          <p:nvPr/>
        </p:nvSpPr>
        <p:spPr>
          <a:xfrm>
            <a:off x="2333747" y="5194881"/>
            <a:ext cx="1633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Salesforce pipeline and conversion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7" name="Picture 2" descr="Salesforce.com">
            <a:extLst>
              <a:ext uri="{FF2B5EF4-FFF2-40B4-BE49-F238E27FC236}">
                <a16:creationId xmlns:a16="http://schemas.microsoft.com/office/drawing/2014/main" id="{F2C775C7-AD22-4564-B6A1-50AF5CDD0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843"/>
          <a:stretch/>
        </p:blipFill>
        <p:spPr bwMode="auto">
          <a:xfrm>
            <a:off x="1460225" y="5118932"/>
            <a:ext cx="829800" cy="61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1282B3-9770-4FF1-8A17-53BE3F8B5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169" y="2006806"/>
            <a:ext cx="1072775" cy="390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2A8695-F136-48DF-8040-FF95278BB8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88"/>
          <a:stretch/>
        </p:blipFill>
        <p:spPr>
          <a:xfrm>
            <a:off x="1567378" y="2966582"/>
            <a:ext cx="625249" cy="4095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2F4D00-0A1D-4586-BDEF-B3331E282666}"/>
              </a:ext>
            </a:extLst>
          </p:cNvPr>
          <p:cNvSpPr txBox="1"/>
          <p:nvPr/>
        </p:nvSpPr>
        <p:spPr>
          <a:xfrm>
            <a:off x="2333747" y="2940536"/>
            <a:ext cx="1633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Employees information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1" name="Picture 6" descr="Microsoft Excel | Logopedia | FANDOM powered by Wikia">
            <a:extLst>
              <a:ext uri="{FF2B5EF4-FFF2-40B4-BE49-F238E27FC236}">
                <a16:creationId xmlns:a16="http://schemas.microsoft.com/office/drawing/2014/main" id="{A5DE715D-4851-49B7-875D-DE11B5B0F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739" y="3970021"/>
            <a:ext cx="618833" cy="648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7148C1-4742-4DF5-BB26-4306B8B24308}"/>
              </a:ext>
            </a:extLst>
          </p:cNvPr>
          <p:cNvSpPr txBox="1"/>
          <p:nvPr/>
        </p:nvSpPr>
        <p:spPr>
          <a:xfrm>
            <a:off x="2333747" y="4150179"/>
            <a:ext cx="1633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Targets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7085008-C68F-47BB-AA1B-A18034890F4F}"/>
              </a:ext>
            </a:extLst>
          </p:cNvPr>
          <p:cNvCxnSpPr>
            <a:cxnSpLocks/>
            <a:stCxn id="5" idx="2"/>
            <a:endCxn id="26" idx="1"/>
          </p:cNvCxnSpPr>
          <p:nvPr/>
        </p:nvCxnSpPr>
        <p:spPr>
          <a:xfrm>
            <a:off x="3191626" y="2470956"/>
            <a:ext cx="2139951" cy="123355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972E00D-40A5-4630-B76C-B23FAC3629FD}"/>
              </a:ext>
            </a:extLst>
          </p:cNvPr>
          <p:cNvCxnSpPr>
            <a:cxnSpLocks/>
            <a:stCxn id="10" idx="2"/>
            <a:endCxn id="26" idx="1"/>
          </p:cNvCxnSpPr>
          <p:nvPr/>
        </p:nvCxnSpPr>
        <p:spPr>
          <a:xfrm>
            <a:off x="3150253" y="3402201"/>
            <a:ext cx="2181324" cy="3023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856C475-CB3B-4801-85B5-C3CC601F9D90}"/>
              </a:ext>
            </a:extLst>
          </p:cNvPr>
          <p:cNvCxnSpPr>
            <a:cxnSpLocks/>
            <a:stCxn id="12" idx="0"/>
            <a:endCxn id="26" idx="1"/>
          </p:cNvCxnSpPr>
          <p:nvPr/>
        </p:nvCxnSpPr>
        <p:spPr>
          <a:xfrm flipV="1">
            <a:off x="3150253" y="3704509"/>
            <a:ext cx="2181324" cy="44567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FA84CA-7CCB-458B-8B2D-FDD8FC6CAAFD}"/>
              </a:ext>
            </a:extLst>
          </p:cNvPr>
          <p:cNvCxnSpPr>
            <a:cxnSpLocks/>
            <a:stCxn id="6" idx="0"/>
            <a:endCxn id="26" idx="1"/>
          </p:cNvCxnSpPr>
          <p:nvPr/>
        </p:nvCxnSpPr>
        <p:spPr>
          <a:xfrm flipV="1">
            <a:off x="3150253" y="3704509"/>
            <a:ext cx="2181324" cy="149037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0B787CF-BF87-4526-B250-CADE864732E8}"/>
              </a:ext>
            </a:extLst>
          </p:cNvPr>
          <p:cNvSpPr txBox="1"/>
          <p:nvPr/>
        </p:nvSpPr>
        <p:spPr>
          <a:xfrm>
            <a:off x="5014770" y="4319078"/>
            <a:ext cx="1633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Calculate actuals vs targets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BA76BA-FED6-4DFF-9599-5B3093E10898}"/>
              </a:ext>
            </a:extLst>
          </p:cNvPr>
          <p:cNvCxnSpPr>
            <a:cxnSpLocks/>
            <a:stCxn id="26" idx="3"/>
            <a:endCxn id="25" idx="1"/>
          </p:cNvCxnSpPr>
          <p:nvPr/>
        </p:nvCxnSpPr>
        <p:spPr>
          <a:xfrm>
            <a:off x="5950410" y="3704509"/>
            <a:ext cx="540780" cy="297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64B1A5B-CA8A-4355-BBE4-8FE2932FD596}"/>
              </a:ext>
            </a:extLst>
          </p:cNvPr>
          <p:cNvCxnSpPr>
            <a:cxnSpLocks/>
            <a:stCxn id="25" idx="3"/>
            <a:endCxn id="20" idx="1"/>
          </p:cNvCxnSpPr>
          <p:nvPr/>
        </p:nvCxnSpPr>
        <p:spPr>
          <a:xfrm flipV="1">
            <a:off x="7743035" y="1979079"/>
            <a:ext cx="1664348" cy="17284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EE56B6D-70D4-466E-9E6D-2DF18F105D24}"/>
              </a:ext>
            </a:extLst>
          </p:cNvPr>
          <p:cNvSpPr txBox="1"/>
          <p:nvPr/>
        </p:nvSpPr>
        <p:spPr>
          <a:xfrm>
            <a:off x="9407383" y="1717469"/>
            <a:ext cx="1290543" cy="523220"/>
          </a:xfrm>
          <a:prstGeom prst="rect">
            <a:avLst/>
          </a:prstGeom>
          <a:noFill/>
          <a:ln w="38100">
            <a:prstDash val="dash"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1400" b="1">
                <a:solidFill>
                  <a:sysClr val="windowText" lastClr="000000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Individual </a:t>
            </a:r>
            <a:r>
              <a:rPr lang="pl-PL" dirty="0"/>
              <a:t>Reporting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1AC111B-435D-470D-B86D-377785801AFE}"/>
              </a:ext>
            </a:extLst>
          </p:cNvPr>
          <p:cNvCxnSpPr>
            <a:cxnSpLocks/>
            <a:stCxn id="25" idx="3"/>
            <a:endCxn id="23" idx="1"/>
          </p:cNvCxnSpPr>
          <p:nvPr/>
        </p:nvCxnSpPr>
        <p:spPr>
          <a:xfrm>
            <a:off x="7743035" y="3707485"/>
            <a:ext cx="1683696" cy="2779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8AC89A2-6EA9-48D0-B7C0-34F58B659D3A}"/>
              </a:ext>
            </a:extLst>
          </p:cNvPr>
          <p:cNvCxnSpPr>
            <a:cxnSpLocks/>
            <a:stCxn id="25" idx="3"/>
            <a:endCxn id="24" idx="1"/>
          </p:cNvCxnSpPr>
          <p:nvPr/>
        </p:nvCxnSpPr>
        <p:spPr>
          <a:xfrm>
            <a:off x="7743035" y="3707485"/>
            <a:ext cx="1684398" cy="11828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9684FFF-BE0B-409A-BAB3-7693EE560CCB}"/>
              </a:ext>
            </a:extLst>
          </p:cNvPr>
          <p:cNvSpPr txBox="1"/>
          <p:nvPr/>
        </p:nvSpPr>
        <p:spPr>
          <a:xfrm>
            <a:off x="9426731" y="3506684"/>
            <a:ext cx="1251845" cy="457200"/>
          </a:xfrm>
          <a:prstGeom prst="rect">
            <a:avLst/>
          </a:prstGeom>
          <a:noFill/>
          <a:ln w="38100">
            <a:prstDash val="dash"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1400" b="1">
                <a:solidFill>
                  <a:sysClr val="windowText" lastClr="000000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Bonus Letters</a:t>
            </a:r>
            <a:endParaRPr lang="pl-PL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5C3C9BF-F528-4EBD-93B5-A5A63ACC6E31}"/>
              </a:ext>
            </a:extLst>
          </p:cNvPr>
          <p:cNvSpPr/>
          <p:nvPr/>
        </p:nvSpPr>
        <p:spPr>
          <a:xfrm>
            <a:off x="9427433" y="4661732"/>
            <a:ext cx="1251845" cy="457200"/>
          </a:xfrm>
          <a:prstGeom prst="rect">
            <a:avLst/>
          </a:prstGeom>
          <a:noFill/>
          <a:ln w="38100">
            <a:prstDash val="dash"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  <a:latin typeface="+mj-lt"/>
              </a:rPr>
              <a:t>Payouts Calculations</a:t>
            </a:r>
            <a:endParaRPr lang="en-US" sz="1400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C65447-6B74-4412-88FE-D5E9F1DBE2B7}"/>
              </a:ext>
            </a:extLst>
          </p:cNvPr>
          <p:cNvSpPr/>
          <p:nvPr/>
        </p:nvSpPr>
        <p:spPr>
          <a:xfrm>
            <a:off x="6491190" y="3384462"/>
            <a:ext cx="1251845" cy="6460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Updated results</a:t>
            </a:r>
          </a:p>
        </p:txBody>
      </p:sp>
      <p:pic>
        <p:nvPicPr>
          <p:cNvPr id="26" name="Picture 6" descr="Microsoft Excel | Logopedia | FANDOM powered by Wikia">
            <a:extLst>
              <a:ext uri="{FF2B5EF4-FFF2-40B4-BE49-F238E27FC236}">
                <a16:creationId xmlns:a16="http://schemas.microsoft.com/office/drawing/2014/main" id="{4333639A-84AE-4539-BA22-05ED046B1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1577" y="3380332"/>
            <a:ext cx="618833" cy="648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402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025D-663A-40F9-A40B-214B32CD7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33" y="243536"/>
            <a:ext cx="11353800" cy="555233"/>
          </a:xfrm>
        </p:spPr>
        <p:txBody>
          <a:bodyPr>
            <a:normAutofit fontScale="90000"/>
          </a:bodyPr>
          <a:lstStyle/>
          <a:p>
            <a:r>
              <a:rPr lang="en-US" dirty="0"/>
              <a:t>Blending datasets manually -&gt; errors and resource issues</a:t>
            </a:r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9295124C-66B7-441B-8F61-4539E4857CDD}"/>
              </a:ext>
            </a:extLst>
          </p:cNvPr>
          <p:cNvSpPr/>
          <p:nvPr/>
        </p:nvSpPr>
        <p:spPr>
          <a:xfrm rot="5400000">
            <a:off x="2909670" y="-602531"/>
            <a:ext cx="5459216" cy="8731595"/>
          </a:xfrm>
          <a:prstGeom prst="triangle">
            <a:avLst>
              <a:gd name="adj" fmla="val 4949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B8D804-39DD-4BB5-BE0C-6800D7777C2C}"/>
              </a:ext>
            </a:extLst>
          </p:cNvPr>
          <p:cNvSpPr txBox="1"/>
          <p:nvPr/>
        </p:nvSpPr>
        <p:spPr>
          <a:xfrm>
            <a:off x="2492084" y="2009291"/>
            <a:ext cx="1710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TED Indirect Sales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TED Direct Sales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910BBA-69F7-4C19-B5D3-33A177B1F779}"/>
              </a:ext>
            </a:extLst>
          </p:cNvPr>
          <p:cNvSpPr txBox="1"/>
          <p:nvPr/>
        </p:nvSpPr>
        <p:spPr>
          <a:xfrm>
            <a:off x="2450711" y="5194881"/>
            <a:ext cx="1710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Salesforce pipeline and conversion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0" name="Picture 2" descr="Salesforce.com">
            <a:extLst>
              <a:ext uri="{FF2B5EF4-FFF2-40B4-BE49-F238E27FC236}">
                <a16:creationId xmlns:a16="http://schemas.microsoft.com/office/drawing/2014/main" id="{70433AD8-4449-4C16-9329-5CC19212FE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843"/>
          <a:stretch/>
        </p:blipFill>
        <p:spPr bwMode="auto">
          <a:xfrm>
            <a:off x="1577189" y="5118932"/>
            <a:ext cx="869385" cy="61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5DB158C-6A60-437A-AFF2-BE0495005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134" y="2006806"/>
            <a:ext cx="1123950" cy="39052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E1DC388-8E59-4FB8-9A6F-3874C85BB5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88"/>
          <a:stretch/>
        </p:blipFill>
        <p:spPr>
          <a:xfrm>
            <a:off x="1684343" y="2966582"/>
            <a:ext cx="655076" cy="40957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A83C0DA-DA42-4B66-A89A-08F44662F9E3}"/>
              </a:ext>
            </a:extLst>
          </p:cNvPr>
          <p:cNvSpPr txBox="1"/>
          <p:nvPr/>
        </p:nvSpPr>
        <p:spPr>
          <a:xfrm>
            <a:off x="2450711" y="2940536"/>
            <a:ext cx="1710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Employees information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4" name="Picture 6" descr="Microsoft Excel | Logopedia | FANDOM powered by Wikia">
            <a:extLst>
              <a:ext uri="{FF2B5EF4-FFF2-40B4-BE49-F238E27FC236}">
                <a16:creationId xmlns:a16="http://schemas.microsoft.com/office/drawing/2014/main" id="{4E38E2DE-DDFF-40A1-96DA-2911297D48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704" y="3970021"/>
            <a:ext cx="648354" cy="648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9D07DCB-619B-44E4-89F6-ADA64374A843}"/>
              </a:ext>
            </a:extLst>
          </p:cNvPr>
          <p:cNvSpPr txBox="1"/>
          <p:nvPr/>
        </p:nvSpPr>
        <p:spPr>
          <a:xfrm>
            <a:off x="2450711" y="4150179"/>
            <a:ext cx="17109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Targets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7F04753-C100-4D40-A1C4-FF92DB799502}"/>
              </a:ext>
            </a:extLst>
          </p:cNvPr>
          <p:cNvCxnSpPr>
            <a:cxnSpLocks/>
            <a:stCxn id="28" idx="2"/>
            <a:endCxn id="47" idx="1"/>
          </p:cNvCxnSpPr>
          <p:nvPr/>
        </p:nvCxnSpPr>
        <p:spPr>
          <a:xfrm>
            <a:off x="3347541" y="2470956"/>
            <a:ext cx="2101001" cy="123355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68A3AC9-9535-4B99-AF45-CEF378B05747}"/>
              </a:ext>
            </a:extLst>
          </p:cNvPr>
          <p:cNvCxnSpPr>
            <a:cxnSpLocks/>
            <a:stCxn id="33" idx="2"/>
            <a:endCxn id="47" idx="1"/>
          </p:cNvCxnSpPr>
          <p:nvPr/>
        </p:nvCxnSpPr>
        <p:spPr>
          <a:xfrm>
            <a:off x="3306168" y="3402201"/>
            <a:ext cx="2142374" cy="3023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13DAECA-C2AB-482D-BE6D-F03F51D77A49}"/>
              </a:ext>
            </a:extLst>
          </p:cNvPr>
          <p:cNvCxnSpPr>
            <a:cxnSpLocks/>
            <a:stCxn id="35" idx="0"/>
            <a:endCxn id="47" idx="1"/>
          </p:cNvCxnSpPr>
          <p:nvPr/>
        </p:nvCxnSpPr>
        <p:spPr>
          <a:xfrm flipV="1">
            <a:off x="3306168" y="3704509"/>
            <a:ext cx="2142374" cy="44567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37964CD-A456-46B7-8ABC-B8C601017C5C}"/>
              </a:ext>
            </a:extLst>
          </p:cNvPr>
          <p:cNvCxnSpPr>
            <a:cxnSpLocks/>
            <a:stCxn id="29" idx="0"/>
            <a:endCxn id="47" idx="1"/>
          </p:cNvCxnSpPr>
          <p:nvPr/>
        </p:nvCxnSpPr>
        <p:spPr>
          <a:xfrm flipV="1">
            <a:off x="3306168" y="3704509"/>
            <a:ext cx="2142374" cy="149037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644A683-49A6-4DA6-9EB9-3E8B83FAB3FF}"/>
              </a:ext>
            </a:extLst>
          </p:cNvPr>
          <p:cNvCxnSpPr>
            <a:cxnSpLocks/>
            <a:stCxn id="47" idx="3"/>
            <a:endCxn id="78" idx="1"/>
          </p:cNvCxnSpPr>
          <p:nvPr/>
        </p:nvCxnSpPr>
        <p:spPr>
          <a:xfrm>
            <a:off x="6096896" y="3704509"/>
            <a:ext cx="248476" cy="1266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26DA306-6257-48A1-A909-40696187D8A0}"/>
              </a:ext>
            </a:extLst>
          </p:cNvPr>
          <p:cNvCxnSpPr>
            <a:cxnSpLocks/>
            <a:stCxn id="78" idx="3"/>
            <a:endCxn id="42" idx="1"/>
          </p:cNvCxnSpPr>
          <p:nvPr/>
        </p:nvCxnSpPr>
        <p:spPr>
          <a:xfrm flipV="1">
            <a:off x="7656935" y="1623505"/>
            <a:ext cx="1643350" cy="209367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75B0A67-3B67-43A7-BB98-390176B4EA2E}"/>
              </a:ext>
            </a:extLst>
          </p:cNvPr>
          <p:cNvSpPr txBox="1"/>
          <p:nvPr/>
        </p:nvSpPr>
        <p:spPr>
          <a:xfrm>
            <a:off x="9300285" y="1361895"/>
            <a:ext cx="1352107" cy="523220"/>
          </a:xfrm>
          <a:prstGeom prst="rect">
            <a:avLst/>
          </a:prstGeom>
          <a:noFill/>
          <a:ln w="38100">
            <a:prstDash val="dash"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1400" b="1">
                <a:solidFill>
                  <a:sysClr val="windowText" lastClr="000000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Individual </a:t>
            </a:r>
            <a:r>
              <a:rPr lang="pl-PL" dirty="0"/>
              <a:t>Reporting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81D9B9A-31F8-4EA1-89D9-6462A02D6C3F}"/>
              </a:ext>
            </a:extLst>
          </p:cNvPr>
          <p:cNvCxnSpPr>
            <a:cxnSpLocks/>
            <a:stCxn id="78" idx="3"/>
            <a:endCxn id="45" idx="1"/>
          </p:cNvCxnSpPr>
          <p:nvPr/>
        </p:nvCxnSpPr>
        <p:spPr>
          <a:xfrm flipV="1">
            <a:off x="7656935" y="3698744"/>
            <a:ext cx="2295404" cy="1843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F7ACA0-CF6B-4746-90E9-61A2FA2D26ED}"/>
              </a:ext>
            </a:extLst>
          </p:cNvPr>
          <p:cNvCxnSpPr>
            <a:cxnSpLocks/>
            <a:stCxn id="78" idx="3"/>
            <a:endCxn id="46" idx="1"/>
          </p:cNvCxnSpPr>
          <p:nvPr/>
        </p:nvCxnSpPr>
        <p:spPr>
          <a:xfrm>
            <a:off x="7656935" y="3717178"/>
            <a:ext cx="2257315" cy="126433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158A7E4-9EC3-40B5-BD50-7BDA490F0AF7}"/>
              </a:ext>
            </a:extLst>
          </p:cNvPr>
          <p:cNvSpPr txBox="1"/>
          <p:nvPr/>
        </p:nvSpPr>
        <p:spPr>
          <a:xfrm>
            <a:off x="9952339" y="3470144"/>
            <a:ext cx="1311563" cy="457200"/>
          </a:xfrm>
          <a:prstGeom prst="rect">
            <a:avLst/>
          </a:prstGeom>
          <a:noFill/>
          <a:ln w="38100">
            <a:prstDash val="dash"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1400" b="1">
                <a:solidFill>
                  <a:sysClr val="windowText" lastClr="000000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SIP Letters</a:t>
            </a:r>
            <a:endParaRPr lang="pl-PL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B7315F8-23A5-4FD8-B4BC-9175F11A41F9}"/>
              </a:ext>
            </a:extLst>
          </p:cNvPr>
          <p:cNvSpPr/>
          <p:nvPr/>
        </p:nvSpPr>
        <p:spPr>
          <a:xfrm>
            <a:off x="9914250" y="4752909"/>
            <a:ext cx="1311563" cy="457200"/>
          </a:xfrm>
          <a:prstGeom prst="rect">
            <a:avLst/>
          </a:prstGeom>
          <a:noFill/>
          <a:ln w="38100">
            <a:prstDash val="dash"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  <a:latin typeface="+mj-lt"/>
              </a:rPr>
              <a:t>Payouts</a:t>
            </a:r>
            <a:endParaRPr lang="en-US" sz="1400" dirty="0">
              <a:solidFill>
                <a:sysClr val="windowText" lastClr="000000"/>
              </a:solidFill>
              <a:latin typeface="+mj-lt"/>
            </a:endParaRPr>
          </a:p>
        </p:txBody>
      </p:sp>
      <p:pic>
        <p:nvPicPr>
          <p:cNvPr id="47" name="Picture 6" descr="Microsoft Excel | Logopedia | FANDOM powered by Wikia">
            <a:extLst>
              <a:ext uri="{FF2B5EF4-FFF2-40B4-BE49-F238E27FC236}">
                <a16:creationId xmlns:a16="http://schemas.microsoft.com/office/drawing/2014/main" id="{A8C78B8B-4298-4096-B303-9CDBCA1EC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8542" y="3380332"/>
            <a:ext cx="648354" cy="648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C049E3BC-86CD-4BB8-AE4A-974DFEF69019}"/>
              </a:ext>
            </a:extLst>
          </p:cNvPr>
          <p:cNvCxnSpPr>
            <a:cxnSpLocks/>
            <a:stCxn id="52" idx="1"/>
            <a:endCxn id="54" idx="0"/>
          </p:cNvCxnSpPr>
          <p:nvPr/>
        </p:nvCxnSpPr>
        <p:spPr>
          <a:xfrm rot="10800000" flipH="1" flipV="1">
            <a:off x="4411517" y="2156273"/>
            <a:ext cx="78228" cy="996764"/>
          </a:xfrm>
          <a:prstGeom prst="curvedConnector5">
            <a:avLst>
              <a:gd name="adj1" fmla="val -292223"/>
              <a:gd name="adj2" fmla="val 61427"/>
              <a:gd name="adj3" fmla="val 392223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96E3664-C5AE-4CAE-A1BC-6E7FBD13EF88}"/>
              </a:ext>
            </a:extLst>
          </p:cNvPr>
          <p:cNvCxnSpPr>
            <a:cxnSpLocks/>
          </p:cNvCxnSpPr>
          <p:nvPr/>
        </p:nvCxnSpPr>
        <p:spPr>
          <a:xfrm>
            <a:off x="5631564" y="4076127"/>
            <a:ext cx="2553" cy="78976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7E0AE85-65E9-4466-B743-4243C101DDB6}"/>
              </a:ext>
            </a:extLst>
          </p:cNvPr>
          <p:cNvCxnSpPr>
            <a:cxnSpLocks/>
          </p:cNvCxnSpPr>
          <p:nvPr/>
        </p:nvCxnSpPr>
        <p:spPr>
          <a:xfrm flipV="1">
            <a:off x="5853892" y="4072838"/>
            <a:ext cx="0" cy="77174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Graphic 50" descr="User">
            <a:extLst>
              <a:ext uri="{FF2B5EF4-FFF2-40B4-BE49-F238E27FC236}">
                <a16:creationId xmlns:a16="http://schemas.microsoft.com/office/drawing/2014/main" id="{E4853B24-DC21-4A08-BC62-C01117D079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02932" y="4839830"/>
            <a:ext cx="914400" cy="9144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35C6B416-4367-4CB6-BCB5-F4D54F4A7740}"/>
              </a:ext>
            </a:extLst>
          </p:cNvPr>
          <p:cNvSpPr txBox="1"/>
          <p:nvPr/>
        </p:nvSpPr>
        <p:spPr>
          <a:xfrm>
            <a:off x="4411517" y="1856191"/>
            <a:ext cx="23963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FF0000"/>
                </a:solidFill>
              </a:rPr>
              <a:t>Multiple data sources to be consolidated and kept in sync </a:t>
            </a:r>
            <a:r>
              <a:rPr lang="en-US" sz="1100" b="1" u="sng" dirty="0">
                <a:solidFill>
                  <a:srgbClr val="FF0000"/>
                </a:solidFill>
              </a:rPr>
              <a:t>manually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5ADCFB0-1CC2-4DE2-85FA-CDDA70E192FE}"/>
              </a:ext>
            </a:extLst>
          </p:cNvPr>
          <p:cNvGrpSpPr/>
          <p:nvPr/>
        </p:nvGrpSpPr>
        <p:grpSpPr>
          <a:xfrm rot="6016986">
            <a:off x="4248089" y="2936408"/>
            <a:ext cx="299904" cy="283231"/>
            <a:chOff x="3523695" y="1616765"/>
            <a:chExt cx="579912" cy="405555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5D2BAB5-1F4F-4128-AADE-4BF4D8A3160C}"/>
                </a:ext>
              </a:extLst>
            </p:cNvPr>
            <p:cNvSpPr/>
            <p:nvPr/>
          </p:nvSpPr>
          <p:spPr>
            <a:xfrm>
              <a:off x="3846411" y="1671169"/>
              <a:ext cx="156614" cy="17565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BC7DEA4-C453-45ED-BE79-87F22F3A3CF8}"/>
                </a:ext>
              </a:extLst>
            </p:cNvPr>
            <p:cNvCxnSpPr>
              <a:cxnSpLocks/>
            </p:cNvCxnSpPr>
            <p:nvPr/>
          </p:nvCxnSpPr>
          <p:spPr>
            <a:xfrm>
              <a:off x="3523695" y="1616765"/>
              <a:ext cx="579912" cy="405555"/>
            </a:xfrm>
            <a:prstGeom prst="line">
              <a:avLst/>
            </a:prstGeom>
            <a:ln w="5715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AA6307E4-9180-4D30-AF81-2E63ACAC3EF8}"/>
              </a:ext>
            </a:extLst>
          </p:cNvPr>
          <p:cNvGrpSpPr/>
          <p:nvPr/>
        </p:nvGrpSpPr>
        <p:grpSpPr>
          <a:xfrm rot="2157168">
            <a:off x="3693299" y="3916924"/>
            <a:ext cx="299904" cy="283231"/>
            <a:chOff x="3523695" y="1616765"/>
            <a:chExt cx="579912" cy="405555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B6BFD1D-2185-4BC7-8304-F9592DBEB1E3}"/>
                </a:ext>
              </a:extLst>
            </p:cNvPr>
            <p:cNvSpPr/>
            <p:nvPr/>
          </p:nvSpPr>
          <p:spPr>
            <a:xfrm>
              <a:off x="3846411" y="1671169"/>
              <a:ext cx="156614" cy="17565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EC379A2-BBD4-447F-BCB8-42153EC27D9F}"/>
                </a:ext>
              </a:extLst>
            </p:cNvPr>
            <p:cNvCxnSpPr>
              <a:cxnSpLocks/>
            </p:cNvCxnSpPr>
            <p:nvPr/>
          </p:nvCxnSpPr>
          <p:spPr>
            <a:xfrm>
              <a:off x="3523695" y="1616765"/>
              <a:ext cx="579912" cy="405555"/>
            </a:xfrm>
            <a:prstGeom prst="line">
              <a:avLst/>
            </a:prstGeom>
            <a:ln w="5715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7FBA880-92C5-4727-9ACD-2552C5E1AB76}"/>
              </a:ext>
            </a:extLst>
          </p:cNvPr>
          <p:cNvGrpSpPr/>
          <p:nvPr/>
        </p:nvGrpSpPr>
        <p:grpSpPr>
          <a:xfrm rot="624796">
            <a:off x="4077345" y="4438470"/>
            <a:ext cx="299904" cy="283231"/>
            <a:chOff x="3523695" y="1616765"/>
            <a:chExt cx="579912" cy="405555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3F62C69-0135-47AF-88BB-67F7181776E9}"/>
                </a:ext>
              </a:extLst>
            </p:cNvPr>
            <p:cNvSpPr/>
            <p:nvPr/>
          </p:nvSpPr>
          <p:spPr>
            <a:xfrm>
              <a:off x="3846411" y="1671169"/>
              <a:ext cx="156614" cy="17565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DFFFB32-CFC4-4592-8D6F-B3EF1DCCC39D}"/>
                </a:ext>
              </a:extLst>
            </p:cNvPr>
            <p:cNvCxnSpPr>
              <a:cxnSpLocks/>
            </p:cNvCxnSpPr>
            <p:nvPr/>
          </p:nvCxnSpPr>
          <p:spPr>
            <a:xfrm>
              <a:off x="3523695" y="1616765"/>
              <a:ext cx="579912" cy="405555"/>
            </a:xfrm>
            <a:prstGeom prst="line">
              <a:avLst/>
            </a:prstGeom>
            <a:ln w="5715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80BCD1E-BAF8-4220-A819-5701DF7B8B8D}"/>
              </a:ext>
            </a:extLst>
          </p:cNvPr>
          <p:cNvGrpSpPr/>
          <p:nvPr/>
        </p:nvGrpSpPr>
        <p:grpSpPr>
          <a:xfrm rot="3310605">
            <a:off x="3895184" y="3374478"/>
            <a:ext cx="299904" cy="283231"/>
            <a:chOff x="3523695" y="1616765"/>
            <a:chExt cx="579912" cy="405555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86E5E59-7C0C-454F-B031-493C78ED73D4}"/>
                </a:ext>
              </a:extLst>
            </p:cNvPr>
            <p:cNvSpPr/>
            <p:nvPr/>
          </p:nvSpPr>
          <p:spPr>
            <a:xfrm>
              <a:off x="3846411" y="1671169"/>
              <a:ext cx="156614" cy="17565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DA6A906-5E4B-485B-8BEF-4F5242694ACE}"/>
                </a:ext>
              </a:extLst>
            </p:cNvPr>
            <p:cNvCxnSpPr>
              <a:cxnSpLocks/>
            </p:cNvCxnSpPr>
            <p:nvPr/>
          </p:nvCxnSpPr>
          <p:spPr>
            <a:xfrm>
              <a:off x="3523695" y="1616765"/>
              <a:ext cx="579912" cy="405555"/>
            </a:xfrm>
            <a:prstGeom prst="line">
              <a:avLst/>
            </a:prstGeom>
            <a:ln w="5715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5" name="Connector: Curved 64">
            <a:extLst>
              <a:ext uri="{FF2B5EF4-FFF2-40B4-BE49-F238E27FC236}">
                <a16:creationId xmlns:a16="http://schemas.microsoft.com/office/drawing/2014/main" id="{4D533615-F4F2-4B5E-9B8B-A9844BB0F8F0}"/>
              </a:ext>
            </a:extLst>
          </p:cNvPr>
          <p:cNvCxnSpPr>
            <a:cxnSpLocks/>
            <a:stCxn id="52" idx="1"/>
            <a:endCxn id="63" idx="2"/>
          </p:cNvCxnSpPr>
          <p:nvPr/>
        </p:nvCxnSpPr>
        <p:spPr>
          <a:xfrm rot="10800000" flipV="1">
            <a:off x="4062295" y="2156272"/>
            <a:ext cx="349222" cy="1417853"/>
          </a:xfrm>
          <a:prstGeom prst="curvedConnector3">
            <a:avLst>
              <a:gd name="adj1" fmla="val 16263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or: Curved 65">
            <a:extLst>
              <a:ext uri="{FF2B5EF4-FFF2-40B4-BE49-F238E27FC236}">
                <a16:creationId xmlns:a16="http://schemas.microsoft.com/office/drawing/2014/main" id="{5BB2AB8B-E970-453E-8E78-6C66C7DEB7A3}"/>
              </a:ext>
            </a:extLst>
          </p:cNvPr>
          <p:cNvCxnSpPr>
            <a:cxnSpLocks/>
            <a:stCxn id="52" idx="1"/>
            <a:endCxn id="57" idx="0"/>
          </p:cNvCxnSpPr>
          <p:nvPr/>
        </p:nvCxnSpPr>
        <p:spPr>
          <a:xfrm rot="10800000" flipV="1">
            <a:off x="3950587" y="2156272"/>
            <a:ext cx="460931" cy="1852109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or: Curved 66">
            <a:extLst>
              <a:ext uri="{FF2B5EF4-FFF2-40B4-BE49-F238E27FC236}">
                <a16:creationId xmlns:a16="http://schemas.microsoft.com/office/drawing/2014/main" id="{0D4D221A-B7CD-4242-BC3E-AC867D793D0F}"/>
              </a:ext>
            </a:extLst>
          </p:cNvPr>
          <p:cNvCxnSpPr>
            <a:cxnSpLocks/>
            <a:stCxn id="52" idx="1"/>
            <a:endCxn id="60" idx="3"/>
          </p:cNvCxnSpPr>
          <p:nvPr/>
        </p:nvCxnSpPr>
        <p:spPr>
          <a:xfrm rot="10800000" flipV="1">
            <a:off x="4331263" y="2156272"/>
            <a:ext cx="80254" cy="2399927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ED71183B-F7B1-45CE-9CCF-FA7354847826}"/>
              </a:ext>
            </a:extLst>
          </p:cNvPr>
          <p:cNvSpPr txBox="1"/>
          <p:nvPr/>
        </p:nvSpPr>
        <p:spPr>
          <a:xfrm>
            <a:off x="3366122" y="1166359"/>
            <a:ext cx="23963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FF0000"/>
                </a:solidFill>
              </a:rPr>
              <a:t>Multiple deliveries that are hard to manage due to the high number of sales people in the BU</a:t>
            </a:r>
            <a:endParaRPr lang="en-US" sz="1100" b="1" u="sng" dirty="0">
              <a:solidFill>
                <a:srgbClr val="FF0000"/>
              </a:solidFill>
            </a:endParaRPr>
          </a:p>
        </p:txBody>
      </p: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9F700C14-E25E-49EB-A607-A596C758EF38}"/>
              </a:ext>
            </a:extLst>
          </p:cNvPr>
          <p:cNvCxnSpPr>
            <a:cxnSpLocks/>
            <a:stCxn id="68" idx="0"/>
            <a:endCxn id="42" idx="2"/>
          </p:cNvCxnSpPr>
          <p:nvPr/>
        </p:nvCxnSpPr>
        <p:spPr>
          <a:xfrm rot="16200000" flipH="1">
            <a:off x="6910937" y="-1180286"/>
            <a:ext cx="718756" cy="5412047"/>
          </a:xfrm>
          <a:prstGeom prst="curvedConnector5">
            <a:avLst>
              <a:gd name="adj1" fmla="val -31805"/>
              <a:gd name="adj2" fmla="val 54824"/>
              <a:gd name="adj3" fmla="val 13180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Curved 69">
            <a:extLst>
              <a:ext uri="{FF2B5EF4-FFF2-40B4-BE49-F238E27FC236}">
                <a16:creationId xmlns:a16="http://schemas.microsoft.com/office/drawing/2014/main" id="{E50012E4-5A75-4165-BA62-C02239F1C8F5}"/>
              </a:ext>
            </a:extLst>
          </p:cNvPr>
          <p:cNvCxnSpPr>
            <a:cxnSpLocks/>
            <a:stCxn id="68" idx="0"/>
            <a:endCxn id="45" idx="2"/>
          </p:cNvCxnSpPr>
          <p:nvPr/>
        </p:nvCxnSpPr>
        <p:spPr>
          <a:xfrm rot="16200000" flipH="1">
            <a:off x="6205713" y="-475063"/>
            <a:ext cx="2760985" cy="6043829"/>
          </a:xfrm>
          <a:prstGeom prst="curvedConnector5">
            <a:avLst>
              <a:gd name="adj1" fmla="val -8280"/>
              <a:gd name="adj2" fmla="val 54487"/>
              <a:gd name="adj3" fmla="val 10828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or: Curved 70">
            <a:extLst>
              <a:ext uri="{FF2B5EF4-FFF2-40B4-BE49-F238E27FC236}">
                <a16:creationId xmlns:a16="http://schemas.microsoft.com/office/drawing/2014/main" id="{83C3F210-D925-4B13-A149-7DA6696D10EC}"/>
              </a:ext>
            </a:extLst>
          </p:cNvPr>
          <p:cNvCxnSpPr>
            <a:cxnSpLocks/>
            <a:stCxn id="68" idx="0"/>
            <a:endCxn id="46" idx="2"/>
          </p:cNvCxnSpPr>
          <p:nvPr/>
        </p:nvCxnSpPr>
        <p:spPr>
          <a:xfrm rot="16200000" flipH="1">
            <a:off x="5545287" y="185364"/>
            <a:ext cx="4043750" cy="6005740"/>
          </a:xfrm>
          <a:prstGeom prst="curvedConnector5">
            <a:avLst>
              <a:gd name="adj1" fmla="val -5653"/>
              <a:gd name="adj2" fmla="val 54516"/>
              <a:gd name="adj3" fmla="val 105653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B412C60-B662-4178-976F-9E6C6A7AC0F2}"/>
              </a:ext>
            </a:extLst>
          </p:cNvPr>
          <p:cNvSpPr txBox="1"/>
          <p:nvPr/>
        </p:nvSpPr>
        <p:spPr>
          <a:xfrm>
            <a:off x="4202997" y="5992148"/>
            <a:ext cx="23963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100" b="1">
                <a:solidFill>
                  <a:schemeClr val="accent4"/>
                </a:solidFill>
              </a:defRPr>
            </a:lvl1pPr>
          </a:lstStyle>
          <a:p>
            <a:r>
              <a:rPr lang="pl-PL" dirty="0">
                <a:solidFill>
                  <a:srgbClr val="FF0000"/>
                </a:solidFill>
              </a:rPr>
              <a:t>Manually </a:t>
            </a:r>
            <a:r>
              <a:rPr lang="en-US" dirty="0">
                <a:solidFill>
                  <a:srgbClr val="FF0000"/>
                </a:solidFill>
              </a:rPr>
              <a:t>calculate actuals vs targets for each SIP/PMIP KPI</a:t>
            </a:r>
            <a:endParaRPr lang="pl-PL" dirty="0">
              <a:solidFill>
                <a:srgbClr val="FF0000"/>
              </a:solidFill>
            </a:endParaRPr>
          </a:p>
        </p:txBody>
      </p:sp>
      <p:cxnSp>
        <p:nvCxnSpPr>
          <p:cNvPr id="73" name="Connector: Curved 72">
            <a:extLst>
              <a:ext uri="{FF2B5EF4-FFF2-40B4-BE49-F238E27FC236}">
                <a16:creationId xmlns:a16="http://schemas.microsoft.com/office/drawing/2014/main" id="{5B996767-196B-4A3C-B73F-5BCECA0228E9}"/>
              </a:ext>
            </a:extLst>
          </p:cNvPr>
          <p:cNvCxnSpPr>
            <a:cxnSpLocks/>
            <a:stCxn id="72" idx="0"/>
            <a:endCxn id="51" idx="3"/>
          </p:cNvCxnSpPr>
          <p:nvPr/>
        </p:nvCxnSpPr>
        <p:spPr>
          <a:xfrm rot="5400000" flipH="1" flipV="1">
            <a:off x="5461690" y="5236507"/>
            <a:ext cx="695118" cy="816165"/>
          </a:xfrm>
          <a:prstGeom prst="curvedConnector4">
            <a:avLst>
              <a:gd name="adj1" fmla="val 17113"/>
              <a:gd name="adj2" fmla="val 128009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4" name="Picture 73">
            <a:extLst>
              <a:ext uri="{FF2B5EF4-FFF2-40B4-BE49-F238E27FC236}">
                <a16:creationId xmlns:a16="http://schemas.microsoft.com/office/drawing/2014/main" id="{BDFF5622-4826-4286-8AA8-5BB5DE8097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60105" y="4875335"/>
            <a:ext cx="2100919" cy="851005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538D734A-AA8B-4408-A1B7-56F42E4A195A}"/>
              </a:ext>
            </a:extLst>
          </p:cNvPr>
          <p:cNvSpPr/>
          <p:nvPr/>
        </p:nvSpPr>
        <p:spPr>
          <a:xfrm>
            <a:off x="6345372" y="3394155"/>
            <a:ext cx="1311563" cy="6460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Updated results</a:t>
            </a:r>
          </a:p>
        </p:txBody>
      </p:sp>
    </p:spTree>
    <p:extLst>
      <p:ext uri="{BB962C8B-B14F-4D97-AF65-F5344CB8AC3E}">
        <p14:creationId xmlns:p14="http://schemas.microsoft.com/office/powerpoint/2010/main" val="293742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025D-663A-40F9-A40B-214B32CD7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33" y="243536"/>
            <a:ext cx="11353800" cy="555233"/>
          </a:xfrm>
        </p:spPr>
        <p:txBody>
          <a:bodyPr>
            <a:normAutofit fontScale="90000"/>
          </a:bodyPr>
          <a:lstStyle/>
          <a:p>
            <a:r>
              <a:rPr lang="en-US" dirty="0"/>
              <a:t>Data Product -&gt; automate, consolidate, avoid errors</a:t>
            </a:r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F419BBE9-01A6-4F30-8E6C-D3C2CD0D11ED}"/>
              </a:ext>
            </a:extLst>
          </p:cNvPr>
          <p:cNvSpPr/>
          <p:nvPr/>
        </p:nvSpPr>
        <p:spPr>
          <a:xfrm rot="5400000">
            <a:off x="2853684" y="-651744"/>
            <a:ext cx="5486400" cy="8799376"/>
          </a:xfrm>
          <a:prstGeom prst="triangle">
            <a:avLst>
              <a:gd name="adj" fmla="val 4949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07CBD84-D0A5-4D49-B394-AAC57A375A05}"/>
              </a:ext>
            </a:extLst>
          </p:cNvPr>
          <p:cNvSpPr txBox="1"/>
          <p:nvPr/>
        </p:nvSpPr>
        <p:spPr>
          <a:xfrm>
            <a:off x="2415800" y="2007560"/>
            <a:ext cx="1710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TED Indirect Sales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TED Direct Sales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FEF2530-95BB-4ED2-A702-B1B35E29233C}"/>
              </a:ext>
            </a:extLst>
          </p:cNvPr>
          <p:cNvSpPr txBox="1"/>
          <p:nvPr/>
        </p:nvSpPr>
        <p:spPr>
          <a:xfrm>
            <a:off x="2374427" y="5193150"/>
            <a:ext cx="1710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Salesforce pipeline and conversion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79" name="Picture 2" descr="Salesforce.com">
            <a:extLst>
              <a:ext uri="{FF2B5EF4-FFF2-40B4-BE49-F238E27FC236}">
                <a16:creationId xmlns:a16="http://schemas.microsoft.com/office/drawing/2014/main" id="{B6B5ABDF-0576-4744-B78D-5E13A816BC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843"/>
          <a:stretch/>
        </p:blipFill>
        <p:spPr bwMode="auto">
          <a:xfrm>
            <a:off x="1500905" y="5117201"/>
            <a:ext cx="869385" cy="61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95157FEA-DD51-4776-9B21-A607EC754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850" y="2005075"/>
            <a:ext cx="1123950" cy="390525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3FF03650-D9B2-47FC-BB1C-421F66D1F8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88"/>
          <a:stretch/>
        </p:blipFill>
        <p:spPr>
          <a:xfrm>
            <a:off x="1608059" y="2964851"/>
            <a:ext cx="655076" cy="409575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42BE1C0B-D6F4-42C7-8442-8DFAFC609A52}"/>
              </a:ext>
            </a:extLst>
          </p:cNvPr>
          <p:cNvSpPr txBox="1"/>
          <p:nvPr/>
        </p:nvSpPr>
        <p:spPr>
          <a:xfrm>
            <a:off x="2374427" y="2938805"/>
            <a:ext cx="1710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Employees information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83" name="Picture 6" descr="Microsoft Excel | Logopedia | FANDOM powered by Wikia">
            <a:extLst>
              <a:ext uri="{FF2B5EF4-FFF2-40B4-BE49-F238E27FC236}">
                <a16:creationId xmlns:a16="http://schemas.microsoft.com/office/drawing/2014/main" id="{CF20E817-39ED-4997-BBEA-97CE03FD0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420" y="3968290"/>
            <a:ext cx="648354" cy="648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38D7F7FB-E7F3-4EDE-835A-96478C2410EB}"/>
              </a:ext>
            </a:extLst>
          </p:cNvPr>
          <p:cNvSpPr txBox="1"/>
          <p:nvPr/>
        </p:nvSpPr>
        <p:spPr>
          <a:xfrm>
            <a:off x="2374427" y="4148448"/>
            <a:ext cx="17109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Targets</a:t>
            </a:r>
            <a:endParaRPr lang="pl-PL"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253F1FC6-E99C-4E99-9C24-3533D74E856E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3271257" y="2469225"/>
            <a:ext cx="1836465" cy="127504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64D138AF-6BA4-404E-AF8E-D430DFD38B55}"/>
              </a:ext>
            </a:extLst>
          </p:cNvPr>
          <p:cNvCxnSpPr>
            <a:cxnSpLocks/>
            <a:stCxn id="82" idx="2"/>
          </p:cNvCxnSpPr>
          <p:nvPr/>
        </p:nvCxnSpPr>
        <p:spPr>
          <a:xfrm>
            <a:off x="3229884" y="3400470"/>
            <a:ext cx="1877838" cy="3438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4ED0373-41B8-4C92-B4D7-218F266FC7B2}"/>
              </a:ext>
            </a:extLst>
          </p:cNvPr>
          <p:cNvCxnSpPr>
            <a:cxnSpLocks/>
            <a:stCxn id="84" idx="0"/>
          </p:cNvCxnSpPr>
          <p:nvPr/>
        </p:nvCxnSpPr>
        <p:spPr>
          <a:xfrm flipV="1">
            <a:off x="3229884" y="3744274"/>
            <a:ext cx="1877838" cy="4041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BB87D2C9-3944-43D7-A48D-5686796AAE4A}"/>
              </a:ext>
            </a:extLst>
          </p:cNvPr>
          <p:cNvCxnSpPr>
            <a:cxnSpLocks/>
            <a:stCxn id="77" idx="0"/>
          </p:cNvCxnSpPr>
          <p:nvPr/>
        </p:nvCxnSpPr>
        <p:spPr>
          <a:xfrm flipV="1">
            <a:off x="3229884" y="3744274"/>
            <a:ext cx="1877838" cy="144887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112B9637-6982-4AB0-AA24-B6C91B46020F}"/>
              </a:ext>
            </a:extLst>
          </p:cNvPr>
          <p:cNvSpPr txBox="1"/>
          <p:nvPr/>
        </p:nvSpPr>
        <p:spPr>
          <a:xfrm>
            <a:off x="6087265" y="6007543"/>
            <a:ext cx="192526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100" b="1">
                <a:solidFill>
                  <a:srgbClr val="008000"/>
                </a:solidFill>
              </a:defRPr>
            </a:lvl1pPr>
          </a:lstStyle>
          <a:p>
            <a:r>
              <a:rPr lang="pl-PL" dirty="0"/>
              <a:t>Automatically </a:t>
            </a:r>
            <a:r>
              <a:rPr lang="en-US" dirty="0"/>
              <a:t>calculate actuals vs targets for each SIP/PMIP KPI</a:t>
            </a:r>
            <a:endParaRPr lang="pl-PL" dirty="0"/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F2A5115-3AAA-488D-BF3F-CE33AA72FBE4}"/>
              </a:ext>
            </a:extLst>
          </p:cNvPr>
          <p:cNvCxnSpPr>
            <a:cxnSpLocks/>
            <a:endCxn id="93" idx="1"/>
          </p:cNvCxnSpPr>
          <p:nvPr/>
        </p:nvCxnSpPr>
        <p:spPr>
          <a:xfrm>
            <a:off x="6430669" y="3744274"/>
            <a:ext cx="392062" cy="764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AF51758D-DFC2-41F1-BCB1-3628760237CC}"/>
              </a:ext>
            </a:extLst>
          </p:cNvPr>
          <p:cNvCxnSpPr>
            <a:cxnSpLocks/>
            <a:stCxn id="93" idx="3"/>
            <a:endCxn id="92" idx="1"/>
          </p:cNvCxnSpPr>
          <p:nvPr/>
        </p:nvCxnSpPr>
        <p:spPr>
          <a:xfrm>
            <a:off x="8134294" y="3751920"/>
            <a:ext cx="2001472" cy="20164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2473B144-B5DA-4FCB-A9EA-C14212B2EDDC}"/>
              </a:ext>
            </a:extLst>
          </p:cNvPr>
          <p:cNvSpPr/>
          <p:nvPr/>
        </p:nvSpPr>
        <p:spPr>
          <a:xfrm>
            <a:off x="6822731" y="3428897"/>
            <a:ext cx="1311563" cy="6460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Updated results</a:t>
            </a:r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4B361B9A-4B99-43A7-9035-884A3150DE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4327" y="5260327"/>
            <a:ext cx="866834" cy="788975"/>
          </a:xfrm>
          <a:prstGeom prst="rect">
            <a:avLst/>
          </a:prstGeom>
        </p:spPr>
      </p:pic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01FE65C5-ED40-47CF-9664-765A78AAAB8D}"/>
              </a:ext>
            </a:extLst>
          </p:cNvPr>
          <p:cNvCxnSpPr>
            <a:cxnSpLocks/>
          </p:cNvCxnSpPr>
          <p:nvPr/>
        </p:nvCxnSpPr>
        <p:spPr>
          <a:xfrm>
            <a:off x="5578148" y="4364283"/>
            <a:ext cx="2553" cy="78976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400A8878-F72E-4F11-92B5-D725F340253B}"/>
              </a:ext>
            </a:extLst>
          </p:cNvPr>
          <p:cNvCxnSpPr>
            <a:cxnSpLocks/>
          </p:cNvCxnSpPr>
          <p:nvPr/>
        </p:nvCxnSpPr>
        <p:spPr>
          <a:xfrm flipV="1">
            <a:off x="5864982" y="4364284"/>
            <a:ext cx="0" cy="77174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8736E8DC-B3A1-4CB3-847C-191FA45AB8BE}"/>
              </a:ext>
            </a:extLst>
          </p:cNvPr>
          <p:cNvSpPr txBox="1"/>
          <p:nvPr/>
        </p:nvSpPr>
        <p:spPr>
          <a:xfrm>
            <a:off x="2877988" y="5761090"/>
            <a:ext cx="23963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8000"/>
                </a:solidFill>
              </a:rPr>
              <a:t>Data is consolidated and managed by application. </a:t>
            </a:r>
            <a:endParaRPr lang="pl-PL" sz="1100" b="1" dirty="0">
              <a:solidFill>
                <a:srgbClr val="008000"/>
              </a:solidFill>
            </a:endParaRPr>
          </a:p>
          <a:p>
            <a:pPr algn="ctr"/>
            <a:r>
              <a:rPr lang="en-US" sz="1100" b="1" dirty="0">
                <a:solidFill>
                  <a:srgbClr val="008000"/>
                </a:solidFill>
              </a:rPr>
              <a:t>No more manual updates</a:t>
            </a:r>
            <a:endParaRPr lang="en-US" sz="1100" b="1" u="sng" dirty="0">
              <a:solidFill>
                <a:srgbClr val="008000"/>
              </a:solidFill>
            </a:endParaRPr>
          </a:p>
        </p:txBody>
      </p:sp>
      <p:cxnSp>
        <p:nvCxnSpPr>
          <p:cNvPr id="99" name="Connector: Curved 98">
            <a:extLst>
              <a:ext uri="{FF2B5EF4-FFF2-40B4-BE49-F238E27FC236}">
                <a16:creationId xmlns:a16="http://schemas.microsoft.com/office/drawing/2014/main" id="{8BC97AD4-D9F8-41D3-A92F-8B948D1E5C24}"/>
              </a:ext>
            </a:extLst>
          </p:cNvPr>
          <p:cNvCxnSpPr>
            <a:cxnSpLocks/>
            <a:stCxn id="98" idx="0"/>
          </p:cNvCxnSpPr>
          <p:nvPr/>
        </p:nvCxnSpPr>
        <p:spPr>
          <a:xfrm rot="5400000" flipH="1" flipV="1">
            <a:off x="4200806" y="4192700"/>
            <a:ext cx="1443743" cy="1693038"/>
          </a:xfrm>
          <a:prstGeom prst="curvedConnector3">
            <a:avLst>
              <a:gd name="adj1" fmla="val 50000"/>
            </a:avLst>
          </a:prstGeom>
          <a:ln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nector: Curved 99">
            <a:extLst>
              <a:ext uri="{FF2B5EF4-FFF2-40B4-BE49-F238E27FC236}">
                <a16:creationId xmlns:a16="http://schemas.microsoft.com/office/drawing/2014/main" id="{96C609FE-0C06-4FAE-94D9-2551C261643A}"/>
              </a:ext>
            </a:extLst>
          </p:cNvPr>
          <p:cNvCxnSpPr>
            <a:cxnSpLocks/>
            <a:stCxn id="98" idx="0"/>
            <a:endCxn id="95" idx="1"/>
          </p:cNvCxnSpPr>
          <p:nvPr/>
        </p:nvCxnSpPr>
        <p:spPr>
          <a:xfrm rot="5400000" flipH="1" flipV="1">
            <a:off x="4622105" y="5108869"/>
            <a:ext cx="106275" cy="1198169"/>
          </a:xfrm>
          <a:prstGeom prst="curvedConnector2">
            <a:avLst/>
          </a:prstGeom>
          <a:ln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FA078737-90C9-4C65-B117-A9C9092B3ED5}"/>
              </a:ext>
            </a:extLst>
          </p:cNvPr>
          <p:cNvSpPr txBox="1"/>
          <p:nvPr/>
        </p:nvSpPr>
        <p:spPr>
          <a:xfrm>
            <a:off x="3858593" y="1843300"/>
            <a:ext cx="23963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8000"/>
                </a:solidFill>
              </a:rPr>
              <a:t>Individual reports are automatically refreshed</a:t>
            </a:r>
            <a:endParaRPr lang="en-US" sz="1100" b="1" u="sng" dirty="0">
              <a:solidFill>
                <a:srgbClr val="008000"/>
              </a:solidFill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49CA0581-6D93-4801-BD11-C6B096375BE5}"/>
              </a:ext>
            </a:extLst>
          </p:cNvPr>
          <p:cNvGrpSpPr/>
          <p:nvPr/>
        </p:nvGrpSpPr>
        <p:grpSpPr>
          <a:xfrm>
            <a:off x="9082177" y="1004661"/>
            <a:ext cx="2239213" cy="1630681"/>
            <a:chOff x="9556391" y="642089"/>
            <a:chExt cx="2239213" cy="1630681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1E555BA8-9EA9-4C2C-A27D-C7DE44A04E7A}"/>
                </a:ext>
              </a:extLst>
            </p:cNvPr>
            <p:cNvSpPr txBox="1"/>
            <p:nvPr/>
          </p:nvSpPr>
          <p:spPr>
            <a:xfrm>
              <a:off x="9556391" y="661074"/>
              <a:ext cx="1894397" cy="271114"/>
            </a:xfrm>
            <a:prstGeom prst="rect">
              <a:avLst/>
            </a:prstGeom>
            <a:noFill/>
            <a:ln w="38100">
              <a:noFill/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 sz="1400" b="1">
                  <a:solidFill>
                    <a:sysClr val="windowText" lastClr="000000"/>
                  </a:solidFill>
                  <a:latin typeface="+mj-lt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dirty="0"/>
                <a:t>Individual </a:t>
              </a:r>
              <a:r>
                <a:rPr lang="pl-PL" dirty="0"/>
                <a:t>Reporting</a:t>
              </a:r>
            </a:p>
          </p:txBody>
        </p: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16669DC7-F293-4EC1-8516-5CCF17A6739F}"/>
                </a:ext>
              </a:extLst>
            </p:cNvPr>
            <p:cNvGrpSpPr/>
            <p:nvPr/>
          </p:nvGrpSpPr>
          <p:grpSpPr>
            <a:xfrm>
              <a:off x="9670098" y="992610"/>
              <a:ext cx="1645920" cy="1280160"/>
              <a:chOff x="5078183" y="541865"/>
              <a:chExt cx="5914691" cy="5230287"/>
            </a:xfrm>
          </p:grpSpPr>
          <p:pic>
            <p:nvPicPr>
              <p:cNvPr id="106" name="Picture 105">
                <a:extLst>
                  <a:ext uri="{FF2B5EF4-FFF2-40B4-BE49-F238E27FC236}">
                    <a16:creationId xmlns:a16="http://schemas.microsoft.com/office/drawing/2014/main" id="{53A917B8-33A7-4232-9D03-7463B5417C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78183" y="541865"/>
                <a:ext cx="5914691" cy="5230287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9ABB110E-8840-45F9-A58D-2E783509FA7A}"/>
                  </a:ext>
                </a:extLst>
              </p:cNvPr>
              <p:cNvSpPr/>
              <p:nvPr/>
            </p:nvSpPr>
            <p:spPr>
              <a:xfrm>
                <a:off x="5229225" y="1114426"/>
                <a:ext cx="4543425" cy="409575"/>
              </a:xfrm>
              <a:prstGeom prst="rect">
                <a:avLst/>
              </a:prstGeom>
              <a:solidFill>
                <a:schemeClr val="bg1">
                  <a:lumMod val="95000"/>
                  <a:alpha val="95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6AEAB697-E2F2-49CA-88DA-1DED989AF7FD}"/>
                  </a:ext>
                </a:extLst>
              </p:cNvPr>
              <p:cNvSpPr/>
              <p:nvPr/>
            </p:nvSpPr>
            <p:spPr>
              <a:xfrm>
                <a:off x="5924550" y="1638301"/>
                <a:ext cx="1066801" cy="200025"/>
              </a:xfrm>
              <a:prstGeom prst="rect">
                <a:avLst/>
              </a:prstGeom>
              <a:solidFill>
                <a:schemeClr val="bg1">
                  <a:lumMod val="95000"/>
                  <a:alpha val="99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53950A2F-1601-4BEB-A3B4-75F6FCD58D9C}"/>
                  </a:ext>
                </a:extLst>
              </p:cNvPr>
              <p:cNvSpPr/>
              <p:nvPr/>
            </p:nvSpPr>
            <p:spPr>
              <a:xfrm>
                <a:off x="5476876" y="1766888"/>
                <a:ext cx="1066801" cy="200025"/>
              </a:xfrm>
              <a:prstGeom prst="rect">
                <a:avLst/>
              </a:prstGeom>
              <a:solidFill>
                <a:schemeClr val="bg1">
                  <a:lumMod val="95000"/>
                  <a:alpha val="99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81BB151C-152B-482B-A5A0-21ADB82284F3}"/>
                  </a:ext>
                </a:extLst>
              </p:cNvPr>
              <p:cNvSpPr/>
              <p:nvPr/>
            </p:nvSpPr>
            <p:spPr>
              <a:xfrm>
                <a:off x="5164288" y="1524001"/>
                <a:ext cx="312587" cy="200025"/>
              </a:xfrm>
              <a:prstGeom prst="rect">
                <a:avLst/>
              </a:prstGeom>
              <a:solidFill>
                <a:schemeClr val="bg1">
                  <a:lumMod val="95000"/>
                  <a:alpha val="99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97D75AB-A8E7-43F3-AF4E-04E0AA17DA9A}"/>
                </a:ext>
              </a:extLst>
            </p:cNvPr>
            <p:cNvSpPr/>
            <p:nvPr/>
          </p:nvSpPr>
          <p:spPr>
            <a:xfrm>
              <a:off x="11452392" y="642089"/>
              <a:ext cx="343212" cy="2900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B52E5827-7694-420C-AFA6-F3ACD03853E1}"/>
              </a:ext>
            </a:extLst>
          </p:cNvPr>
          <p:cNvGrpSpPr/>
          <p:nvPr/>
        </p:nvGrpSpPr>
        <p:grpSpPr>
          <a:xfrm>
            <a:off x="10161981" y="3079535"/>
            <a:ext cx="1565426" cy="1329476"/>
            <a:chOff x="10141652" y="2803106"/>
            <a:chExt cx="1565426" cy="1329476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2FC85C37-1223-490C-94C0-1A2142416321}"/>
                </a:ext>
              </a:extLst>
            </p:cNvPr>
            <p:cNvSpPr txBox="1"/>
            <p:nvPr/>
          </p:nvSpPr>
          <p:spPr>
            <a:xfrm>
              <a:off x="10141652" y="2825934"/>
              <a:ext cx="1311563" cy="274320"/>
            </a:xfrm>
            <a:prstGeom prst="rect">
              <a:avLst/>
            </a:prstGeom>
            <a:noFill/>
            <a:ln w="38100">
              <a:noFill/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 sz="1400" b="1">
                  <a:solidFill>
                    <a:sysClr val="windowText" lastClr="000000"/>
                  </a:solidFill>
                  <a:latin typeface="+mj-lt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dirty="0"/>
                <a:t>SIP Letters</a:t>
              </a:r>
              <a:endParaRPr lang="pl-PL" dirty="0"/>
            </a:p>
          </p:txBody>
        </p:sp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EB9A3B4F-1424-4579-B461-40EE9C2AB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244854" y="3126742"/>
              <a:ext cx="1023778" cy="1005840"/>
            </a:xfrm>
            <a:prstGeom prst="rect">
              <a:avLst/>
            </a:prstGeom>
          </p:spPr>
        </p:pic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7F79C4FC-AA21-49E3-BFCD-E09AAF5C61E9}"/>
                </a:ext>
              </a:extLst>
            </p:cNvPr>
            <p:cNvSpPr/>
            <p:nvPr/>
          </p:nvSpPr>
          <p:spPr>
            <a:xfrm>
              <a:off x="11363866" y="2803106"/>
              <a:ext cx="343212" cy="2900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</p:grp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8983A3B-E199-4F5D-BD1B-273301073189}"/>
              </a:ext>
            </a:extLst>
          </p:cNvPr>
          <p:cNvCxnSpPr>
            <a:cxnSpLocks/>
            <a:stCxn id="93" idx="3"/>
            <a:endCxn id="106" idx="2"/>
          </p:cNvCxnSpPr>
          <p:nvPr/>
        </p:nvCxnSpPr>
        <p:spPr>
          <a:xfrm flipV="1">
            <a:off x="8134294" y="2635342"/>
            <a:ext cx="1884550" cy="11165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7AD39B62-914D-444E-B272-A6389D8FC2E5}"/>
              </a:ext>
            </a:extLst>
          </p:cNvPr>
          <p:cNvCxnSpPr>
            <a:cxnSpLocks/>
            <a:stCxn id="93" idx="3"/>
            <a:endCxn id="114" idx="1"/>
          </p:cNvCxnSpPr>
          <p:nvPr/>
        </p:nvCxnSpPr>
        <p:spPr>
          <a:xfrm>
            <a:off x="8134294" y="3751920"/>
            <a:ext cx="2130889" cy="1541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5C258A53-057F-4A6C-9992-90F1E71DEC9B}"/>
              </a:ext>
            </a:extLst>
          </p:cNvPr>
          <p:cNvGrpSpPr/>
          <p:nvPr/>
        </p:nvGrpSpPr>
        <p:grpSpPr>
          <a:xfrm>
            <a:off x="9159462" y="5429288"/>
            <a:ext cx="2396339" cy="886547"/>
            <a:chOff x="7724531" y="4866465"/>
            <a:chExt cx="2396339" cy="886547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D3B4AC4-63D3-4DAC-A547-10A1A1A883B0}"/>
                </a:ext>
              </a:extLst>
            </p:cNvPr>
            <p:cNvSpPr/>
            <p:nvPr/>
          </p:nvSpPr>
          <p:spPr>
            <a:xfrm>
              <a:off x="8700835" y="5068403"/>
              <a:ext cx="1311563" cy="274320"/>
            </a:xfrm>
            <a:prstGeom prst="rect">
              <a:avLst/>
            </a:prstGeom>
            <a:noFill/>
            <a:ln w="38100">
              <a:noFill/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ysClr val="windowText" lastClr="000000"/>
                  </a:solidFill>
                  <a:latin typeface="+mj-lt"/>
                </a:rPr>
                <a:t>Payouts</a:t>
              </a:r>
              <a:endParaRPr lang="en-US" sz="1400" dirty="0">
                <a:solidFill>
                  <a:sysClr val="windowText" lastClr="000000"/>
                </a:solidFill>
                <a:latin typeface="+mj-lt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8EC07AB0-12FB-4923-B073-7C1FD42015A1}"/>
                </a:ext>
              </a:extLst>
            </p:cNvPr>
            <p:cNvSpPr txBox="1"/>
            <p:nvPr/>
          </p:nvSpPr>
          <p:spPr>
            <a:xfrm>
              <a:off x="7724531" y="5322125"/>
              <a:ext cx="239633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>
                  <a:solidFill>
                    <a:srgbClr val="008000"/>
                  </a:solidFill>
                </a:rPr>
                <a:t>Letters are created and sent automatically</a:t>
              </a:r>
              <a:endParaRPr lang="en-US" sz="1100" b="1" u="sng" dirty="0">
                <a:solidFill>
                  <a:srgbClr val="008000"/>
                </a:solidFill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45888570-D9B8-4C75-A175-DBE498D7E37A}"/>
                </a:ext>
              </a:extLst>
            </p:cNvPr>
            <p:cNvSpPr/>
            <p:nvPr/>
          </p:nvSpPr>
          <p:spPr>
            <a:xfrm>
              <a:off x="9701253" y="4866465"/>
              <a:ext cx="343212" cy="2900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</p:grpSp>
      <p:cxnSp>
        <p:nvCxnSpPr>
          <p:cNvPr id="119" name="Connector: Curved 118">
            <a:extLst>
              <a:ext uri="{FF2B5EF4-FFF2-40B4-BE49-F238E27FC236}">
                <a16:creationId xmlns:a16="http://schemas.microsoft.com/office/drawing/2014/main" id="{D8B9004D-C79F-4804-A8B8-BA3645F113E6}"/>
              </a:ext>
            </a:extLst>
          </p:cNvPr>
          <p:cNvCxnSpPr>
            <a:cxnSpLocks/>
            <a:stCxn id="89" idx="0"/>
            <a:endCxn id="95" idx="3"/>
          </p:cNvCxnSpPr>
          <p:nvPr/>
        </p:nvCxnSpPr>
        <p:spPr>
          <a:xfrm rot="16200000" flipV="1">
            <a:off x="6419165" y="5376811"/>
            <a:ext cx="352728" cy="908736"/>
          </a:xfrm>
          <a:prstGeom prst="curvedConnector2">
            <a:avLst/>
          </a:prstGeom>
          <a:ln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Magnetic Disk 9">
            <a:extLst>
              <a:ext uri="{FF2B5EF4-FFF2-40B4-BE49-F238E27FC236}">
                <a16:creationId xmlns:a16="http://schemas.microsoft.com/office/drawing/2014/main" id="{A0F702B0-0BEB-4C97-9576-ED358FB8EB7A}"/>
              </a:ext>
            </a:extLst>
          </p:cNvPr>
          <p:cNvSpPr/>
          <p:nvPr/>
        </p:nvSpPr>
        <p:spPr>
          <a:xfrm>
            <a:off x="5108826" y="3148012"/>
            <a:ext cx="1341612" cy="1173225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185773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025D-663A-40F9-A40B-214B32CD7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33" y="243536"/>
            <a:ext cx="11353800" cy="555233"/>
          </a:xfrm>
        </p:spPr>
        <p:txBody>
          <a:bodyPr>
            <a:normAutofit fontScale="90000"/>
          </a:bodyPr>
          <a:lstStyle/>
          <a:p>
            <a:r>
              <a:rPr lang="en-US" dirty="0"/>
              <a:t>The world is changing</a:t>
            </a:r>
          </a:p>
        </p:txBody>
      </p:sp>
      <p:pic>
        <p:nvPicPr>
          <p:cNvPr id="3074" name="Picture 2" descr="https://external-content.duckduckgo.com/iu/?u=https%3A%2F%2Ftse1.mm.bing.net%2Fth%3Fid%3DOIP.rRikbd2Js4CYSI6VZeJQzwHaFj%26pid%3DApi&amp;f=1">
            <a:extLst>
              <a:ext uri="{FF2B5EF4-FFF2-40B4-BE49-F238E27FC236}">
                <a16:creationId xmlns:a16="http://schemas.microsoft.com/office/drawing/2014/main" id="{EEAC4C7A-2B98-4F19-84D3-FAADD70BB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703" y="1464250"/>
            <a:ext cx="2542433" cy="1904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external-content.duckduckgo.com/iu/?u=https%3A%2F%2Fyourfirststep.org%2Fwp-content%2Fuploads%2F2016%2F09%2Fcar-map2.jpg&amp;f=1&amp;nofb=1">
            <a:extLst>
              <a:ext uri="{FF2B5EF4-FFF2-40B4-BE49-F238E27FC236}">
                <a16:creationId xmlns:a16="http://schemas.microsoft.com/office/drawing/2014/main" id="{FDD5AD38-BB5E-4A82-ABF7-76B0F35FC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382" y="1464251"/>
            <a:ext cx="2542433" cy="1904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C551D1-200A-45D8-99AF-A25DFCC638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1027" y="1464251"/>
            <a:ext cx="2747340" cy="1904143"/>
          </a:xfrm>
          <a:prstGeom prst="rect">
            <a:avLst/>
          </a:prstGeom>
        </p:spPr>
      </p:pic>
      <p:sp>
        <p:nvSpPr>
          <p:cNvPr id="27" name="Arrow: Right 26">
            <a:extLst>
              <a:ext uri="{FF2B5EF4-FFF2-40B4-BE49-F238E27FC236}">
                <a16:creationId xmlns:a16="http://schemas.microsoft.com/office/drawing/2014/main" id="{1AF8BA7B-C830-4A0C-ABC8-AE2473C81342}"/>
              </a:ext>
            </a:extLst>
          </p:cNvPr>
          <p:cNvSpPr/>
          <p:nvPr/>
        </p:nvSpPr>
        <p:spPr>
          <a:xfrm>
            <a:off x="3749120" y="1979837"/>
            <a:ext cx="762000" cy="863600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7D65AEFA-DFB5-4CAC-9E57-C9CD36B40AA8}"/>
              </a:ext>
            </a:extLst>
          </p:cNvPr>
          <p:cNvSpPr/>
          <p:nvPr/>
        </p:nvSpPr>
        <p:spPr>
          <a:xfrm>
            <a:off x="7688081" y="1979837"/>
            <a:ext cx="762000" cy="863600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7CC84945-CA9F-4CD4-93CF-099294F6D315}"/>
              </a:ext>
            </a:extLst>
          </p:cNvPr>
          <p:cNvSpPr/>
          <p:nvPr/>
        </p:nvSpPr>
        <p:spPr>
          <a:xfrm>
            <a:off x="848382" y="798769"/>
            <a:ext cx="10679985" cy="665481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Increasing data content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6554A58-49B0-47AC-81B4-7F5593A6DB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381" y="4183367"/>
            <a:ext cx="2542433" cy="190414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241314C-BDF7-4C61-8946-4EA8552A41B4}"/>
              </a:ext>
            </a:extLst>
          </p:cNvPr>
          <p:cNvSpPr/>
          <p:nvPr/>
        </p:nvSpPr>
        <p:spPr>
          <a:xfrm>
            <a:off x="848381" y="3749735"/>
            <a:ext cx="2542433" cy="40535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Too much data!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893D84F-EF7D-4BB1-A5DD-5391276B78ED}"/>
              </a:ext>
            </a:extLst>
          </p:cNvPr>
          <p:cNvSpPr/>
          <p:nvPr/>
        </p:nvSpPr>
        <p:spPr>
          <a:xfrm>
            <a:off x="3543486" y="3749734"/>
            <a:ext cx="2542433" cy="230949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Too much data!</a:t>
            </a:r>
          </a:p>
        </p:txBody>
      </p:sp>
    </p:spTree>
    <p:extLst>
      <p:ext uri="{BB962C8B-B14F-4D97-AF65-F5344CB8AC3E}">
        <p14:creationId xmlns:p14="http://schemas.microsoft.com/office/powerpoint/2010/main" val="1735491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295</Words>
  <Application>Microsoft Office PowerPoint</Application>
  <PresentationFormat>Panoramiczny</PresentationFormat>
  <Paragraphs>94</Paragraphs>
  <Slides>9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Prezentacja programu PowerPoint</vt:lpstr>
      <vt:lpstr>Before we get started</vt:lpstr>
      <vt:lpstr>About me</vt:lpstr>
      <vt:lpstr>Prezentacja programu PowerPoint</vt:lpstr>
      <vt:lpstr>Data Product Business Case</vt:lpstr>
      <vt:lpstr>Calculating Bonus Plans for ~1,000 people world wide</vt:lpstr>
      <vt:lpstr>Blending datasets manually -&gt; errors and resource issues</vt:lpstr>
      <vt:lpstr>Data Product -&gt; automate, consolidate, avoid errors</vt:lpstr>
      <vt:lpstr>The world is changing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Civitillo, Alessio</dc:creator>
  <cp:lastModifiedBy>Krzysztof Gałka</cp:lastModifiedBy>
  <cp:revision>11</cp:revision>
  <dcterms:created xsi:type="dcterms:W3CDTF">2020-03-21T07:58:28Z</dcterms:created>
  <dcterms:modified xsi:type="dcterms:W3CDTF">2020-03-22T13:35:02Z</dcterms:modified>
</cp:coreProperties>
</file>